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8" r:id="rId4"/>
    <p:sldId id="257" r:id="rId5"/>
    <p:sldId id="260" r:id="rId6"/>
    <p:sldId id="261" r:id="rId7"/>
    <p:sldId id="262" r:id="rId8"/>
    <p:sldId id="263" r:id="rId9"/>
    <p:sldId id="266" r:id="rId10"/>
    <p:sldId id="264" r:id="rId11"/>
    <p:sldId id="267" r:id="rId12"/>
    <p:sldId id="268" r:id="rId13"/>
    <p:sldId id="269" r:id="rId14"/>
    <p:sldId id="271" r:id="rId15"/>
    <p:sldId id="265" r:id="rId16"/>
    <p:sldId id="270" r:id="rId17"/>
    <p:sldId id="272" r:id="rId18"/>
    <p:sldId id="274" r:id="rId19"/>
    <p:sldId id="275" r:id="rId20"/>
    <p:sldId id="276" r:id="rId21"/>
    <p:sldId id="277" r:id="rId22"/>
    <p:sldId id="280" r:id="rId23"/>
    <p:sldId id="279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302" r:id="rId39"/>
    <p:sldId id="296" r:id="rId40"/>
    <p:sldId id="297" r:id="rId41"/>
    <p:sldId id="298" r:id="rId42"/>
    <p:sldId id="299" r:id="rId43"/>
    <p:sldId id="300" r:id="rId44"/>
    <p:sldId id="301" r:id="rId45"/>
    <p:sldId id="303" r:id="rId46"/>
    <p:sldId id="304" r:id="rId47"/>
    <p:sldId id="305" r:id="rId48"/>
    <p:sldId id="306" r:id="rId49"/>
    <p:sldId id="307" r:id="rId50"/>
    <p:sldId id="308" r:id="rId51"/>
  </p:sldIdLst>
  <p:sldSz cx="12192000" cy="6858000"/>
  <p:notesSz cx="6858000" cy="9144000"/>
  <p:defaultTextStyle>
    <a:defPPr>
      <a:defRPr lang="sk-SK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33"/>
    <a:srgbClr val="FF25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>
        <p:scale>
          <a:sx n="70" d="100"/>
          <a:sy n="70" d="100"/>
        </p:scale>
        <p:origin x="-1338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5B493-0312-459A-A608-FFE4224DA3AA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726AE-8957-4457-A9D9-38193E173CED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4188122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15BAF-C747-43FF-B8E2-32E8616B6831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8B0B1-37A3-4C6D-89EB-DAF77A9B0DC1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138236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7B719-E025-477C-A7AA-22BE627975F3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FF742-5A22-4AF0-A9C3-97897C040640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1960329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B6980-D312-41DB-AEDB-7CFB838CB008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6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3826A-6FD6-44CF-A609-E29A9A1E2578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4183484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50A8A-79F4-4DA7-A96F-40D7753D897E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8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9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A34EB-3054-4BA6-A569-7F30C78663A2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564129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B92C5-7121-432C-AD50-9929C51C86C5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4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5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D0571-5513-4B9D-9664-E1F68553F344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1719286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2170B-563D-484D-8932-0B11DCE9A0AD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3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4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A2EEC-D473-4E82-8888-2BA3770CC2A0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4219998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9CFA-3C08-4F91-BA21-CDFF57F977B6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6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88EC8-2358-4330-A5BE-8582E6F195C2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2255242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EEC9C-B738-4061-8EA0-F5664F674FA4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6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D25BC-7B2A-4B27-A7A7-64986E345DCE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1808820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CFF43-8518-40FD-93E4-F62277176A41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A926-6B35-4FDE-9881-20FC98505363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3550505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E72CD-83E8-4750-90FE-CA7EC8FAFCB5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8852E-F6DF-433F-A30C-AC776F68103B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  <p:extLst>
      <p:ext uri="{BB962C8B-B14F-4D97-AF65-F5344CB8AC3E}">
        <p14:creationId xmlns:p14="http://schemas.microsoft.com/office/powerpoint/2010/main" val="982076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objekt pre nadpis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objekt pre text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Upraviť štýly predlohy textu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97A74E-4B3D-485D-AD2E-E3A0EF9C0753}" type="datetimeFigureOut">
              <a:rPr lang="sk-SK"/>
              <a:pPr>
                <a:defRPr/>
              </a:pPr>
              <a:t>21.1.2021</a:t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2717A9B-DE66-49DE-9074-9C7194E53F72}" type="slidenum">
              <a:rPr lang="sk-SK" altLang="sk-SK"/>
              <a:pPr>
                <a:defRPr/>
              </a:pPr>
              <a:t>‹#›</a:t>
            </a:fld>
            <a:endParaRPr lang="sk-SK" alt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1120556" y="1229201"/>
            <a:ext cx="4212000" cy="4212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>
              <a:solidFill>
                <a:srgbClr val="FF3333"/>
              </a:solidFill>
              <a:latin typeface="Berlin Sans FB" panose="020E0602020502020306" pitchFamily="34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1692322" y="1229201"/>
            <a:ext cx="3108543" cy="37702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23900" dirty="0" smtClean="0">
                <a:solidFill>
                  <a:srgbClr val="FF3333"/>
                </a:solidFill>
                <a:latin typeface="Berlin Sans FB" panose="020E0602020502020306" pitchFamily="34" charset="0"/>
              </a:rPr>
              <a:t>76</a:t>
            </a:r>
            <a:endParaRPr lang="sk-SK" sz="19900" dirty="0">
              <a:solidFill>
                <a:srgbClr val="FF3333"/>
              </a:solidFill>
              <a:latin typeface="Berlin Sans FB" panose="020E0602020502020306" pitchFamily="34" charset="0"/>
            </a:endParaRPr>
          </a:p>
        </p:txBody>
      </p:sp>
      <p:sp>
        <p:nvSpPr>
          <p:cNvPr id="4" name="BlokTextu 3"/>
          <p:cNvSpPr txBox="1"/>
          <p:nvPr/>
        </p:nvSpPr>
        <p:spPr>
          <a:xfrm>
            <a:off x="3671248" y="333520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sk-SK" dirty="0"/>
          </a:p>
        </p:txBody>
      </p:sp>
      <p:sp>
        <p:nvSpPr>
          <p:cNvPr id="6" name="BlokTextu 5"/>
          <p:cNvSpPr txBox="1"/>
          <p:nvPr/>
        </p:nvSpPr>
        <p:spPr>
          <a:xfrm>
            <a:off x="5332556" y="634461"/>
            <a:ext cx="590948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0500" b="1" dirty="0">
                <a:solidFill>
                  <a:schemeClr val="bg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r</a:t>
            </a:r>
            <a:r>
              <a:rPr lang="sk-SK" sz="10500" b="1" dirty="0" smtClean="0">
                <a:solidFill>
                  <a:schemeClr val="bg1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okov od Krvavej nedele</a:t>
            </a:r>
          </a:p>
        </p:txBody>
      </p:sp>
    </p:spTree>
  </p:cSld>
  <p:clrMapOvr>
    <a:masterClrMapping/>
  </p:clrMapOvr>
  <p:transition spd="slow" advTm="2683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sk-SK" altLang="sk-SK" sz="9600" b="1" smtClean="0"/>
              <a:t>OSTRÝ GRÚŇ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sk-SK" altLang="sk-SK" sz="7200" smtClean="0">
                <a:solidFill>
                  <a:srgbClr val="FF0000"/>
                </a:solidFill>
              </a:rPr>
              <a:t>21. január 1945</a:t>
            </a:r>
          </a:p>
        </p:txBody>
      </p:sp>
    </p:spTree>
  </p:cSld>
  <p:clrMapOvr>
    <a:masterClrMapping/>
  </p:clrMapOvr>
  <p:transition spd="slow" advTm="4155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5" y="1690688"/>
            <a:ext cx="9753600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3876675" y="4279900"/>
            <a:ext cx="104775" cy="1095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5" name="Šípka nadol 4"/>
          <p:cNvSpPr/>
          <p:nvPr/>
        </p:nvSpPr>
        <p:spPr>
          <a:xfrm>
            <a:off x="3660775" y="3194050"/>
            <a:ext cx="536575" cy="1023938"/>
          </a:xfrm>
          <a:prstGeom prst="downArrow">
            <a:avLst/>
          </a:prstGeom>
          <a:noFill/>
          <a:ln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017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k-SK" b="1" dirty="0"/>
              <a:t>Stredné Slovensko - Banskobystrický VÚC – okres Žarnovica – </a:t>
            </a:r>
            <a:r>
              <a:rPr lang="sk-SK" b="1" dirty="0" err="1"/>
              <a:t>Kľakovská</a:t>
            </a:r>
            <a:r>
              <a:rPr lang="sk-SK" b="1" dirty="0"/>
              <a:t> dolina – Pohorie Vtáčnik - Ostrý Grúň </a:t>
            </a:r>
          </a:p>
        </p:txBody>
      </p:sp>
      <p:sp>
        <p:nvSpPr>
          <p:cNvPr id="4102" name="BlokTextu 5"/>
          <p:cNvSpPr txBox="1">
            <a:spLocks noChangeArrowheads="1"/>
          </p:cNvSpPr>
          <p:nvPr/>
        </p:nvSpPr>
        <p:spPr bwMode="auto">
          <a:xfrm>
            <a:off x="7234238" y="5521325"/>
            <a:ext cx="34369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4000" dirty="0" smtClean="0"/>
              <a:t>543 </a:t>
            </a:r>
            <a:r>
              <a:rPr lang="sk-SK" altLang="sk-SK" sz="4000" dirty="0"/>
              <a:t>obyvateľov</a:t>
            </a:r>
          </a:p>
        </p:txBody>
      </p:sp>
    </p:spTree>
  </p:cSld>
  <p:clrMapOvr>
    <a:masterClrMapping/>
  </p:clrMapOvr>
  <p:transition spd="slow" advTm="5554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sk-SK" altLang="sk-SK" sz="6000" b="1" smtClean="0"/>
              <a:t>ŽIVOT pred </a:t>
            </a:r>
            <a:r>
              <a:rPr lang="sk-SK" altLang="sk-SK" sz="6000" b="1" smtClean="0">
                <a:solidFill>
                  <a:srgbClr val="FF0000"/>
                </a:solidFill>
              </a:rPr>
              <a:t>Krvavou nedeľou</a:t>
            </a:r>
          </a:p>
        </p:txBody>
      </p:sp>
      <p:sp>
        <p:nvSpPr>
          <p:cNvPr id="5123" name="BlokTextu 2"/>
          <p:cNvSpPr txBox="1">
            <a:spLocks noChangeArrowheads="1"/>
          </p:cNvSpPr>
          <p:nvPr/>
        </p:nvSpPr>
        <p:spPr bwMode="auto">
          <a:xfrm>
            <a:off x="838200" y="1898650"/>
            <a:ext cx="100234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200"/>
              <a:t>1747 – prvý zvon </a:t>
            </a:r>
            <a:br>
              <a:rPr lang="sk-SK" altLang="sk-SK" sz="3200"/>
            </a:br>
            <a:r>
              <a:rPr lang="sk-SK" altLang="sk-SK" sz="3200"/>
              <a:t>1840 – prvý mlyn </a:t>
            </a:r>
            <a:br>
              <a:rPr lang="sk-SK" altLang="sk-SK" sz="3200"/>
            </a:br>
            <a:r>
              <a:rPr lang="sk-SK" altLang="sk-SK" sz="3200"/>
              <a:t>1878 – vybudovaná cesta z Brodu do Kľaku </a:t>
            </a:r>
            <a:br>
              <a:rPr lang="sk-SK" altLang="sk-SK" sz="3200"/>
            </a:br>
            <a:r>
              <a:rPr lang="sk-SK" altLang="sk-SK" sz="3200"/>
              <a:t>1880 – postavená Kaplnka </a:t>
            </a:r>
            <a:br>
              <a:rPr lang="sk-SK" altLang="sk-SK" sz="3200"/>
            </a:br>
            <a:r>
              <a:rPr lang="sk-SK" altLang="sk-SK" sz="3200"/>
              <a:t>1910 – postavená škola </a:t>
            </a:r>
            <a:br>
              <a:rPr lang="sk-SK" altLang="sk-SK" sz="3200"/>
            </a:br>
            <a:r>
              <a:rPr lang="sk-SK" altLang="sk-SK" sz="3200"/>
              <a:t>1930 – založený v obci Dobrovoľný hasičský zbor </a:t>
            </a:r>
            <a:br>
              <a:rPr lang="sk-SK" altLang="sk-SK" sz="3200"/>
            </a:br>
            <a:r>
              <a:rPr lang="sk-SK" altLang="sk-SK" sz="3200"/>
              <a:t>1926 – postavená úzkokoľajka zo Žarnovice do Kľaku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200"/>
              <a:t>1933 – postavené 3 betónové mosty cez potok </a:t>
            </a:r>
          </a:p>
        </p:txBody>
      </p:sp>
    </p:spTree>
  </p:cSld>
  <p:clrMapOvr>
    <a:masterClrMapping/>
  </p:clrMapOvr>
  <p:transition spd="slow" advTm="5082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o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0"/>
            <a:ext cx="10074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BlokTextu 3"/>
          <p:cNvSpPr txBox="1">
            <a:spLocks noChangeArrowheads="1"/>
          </p:cNvSpPr>
          <p:nvPr/>
        </p:nvSpPr>
        <p:spPr bwMode="auto">
          <a:xfrm>
            <a:off x="3241675" y="6111875"/>
            <a:ext cx="61690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Hostinec a obchod u Liškovičov</a:t>
            </a:r>
          </a:p>
        </p:txBody>
      </p:sp>
    </p:spTree>
  </p:cSld>
  <p:clrMapOvr>
    <a:masterClrMapping/>
  </p:clrMapOvr>
  <p:transition spd="slow" advTm="4902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o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-17463"/>
            <a:ext cx="1024255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Obdĺžnik 3"/>
          <p:cNvSpPr>
            <a:spLocks noChangeArrowheads="1"/>
          </p:cNvSpPr>
          <p:nvPr/>
        </p:nvSpPr>
        <p:spPr bwMode="auto">
          <a:xfrm>
            <a:off x="4029075" y="5999163"/>
            <a:ext cx="39449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Žiaci základnej školy</a:t>
            </a:r>
          </a:p>
        </p:txBody>
      </p:sp>
    </p:spTree>
  </p:cSld>
  <p:clrMapOvr>
    <a:masterClrMapping/>
  </p:clrMapOvr>
  <p:transition spd="slow" advTm="4928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o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-14288"/>
            <a:ext cx="105029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Obdĺžnik 1"/>
          <p:cNvSpPr>
            <a:spLocks noChangeArrowheads="1"/>
          </p:cNvSpPr>
          <p:nvPr/>
        </p:nvSpPr>
        <p:spPr bwMode="auto">
          <a:xfrm>
            <a:off x="1471613" y="6045200"/>
            <a:ext cx="9559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Rodinná fotografia Jozefa Štefanču (nikto neprežil)</a:t>
            </a:r>
          </a:p>
        </p:txBody>
      </p:sp>
    </p:spTree>
  </p:cSld>
  <p:clrMapOvr>
    <a:masterClrMapping/>
  </p:clrMapOvr>
  <p:transition spd="slow" advTm="4977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7138" y="0"/>
            <a:ext cx="9737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Obdĺžnik 2"/>
          <p:cNvSpPr>
            <a:spLocks noChangeArrowheads="1"/>
          </p:cNvSpPr>
          <p:nvPr/>
        </p:nvSpPr>
        <p:spPr bwMode="auto">
          <a:xfrm>
            <a:off x="1227138" y="5408613"/>
            <a:ext cx="97377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Svadba v dome Izidora Debnára mesiac pred Krvavou nedeľou (väčšina ľudí neprežila vraždenie)</a:t>
            </a:r>
          </a:p>
        </p:txBody>
      </p:sp>
    </p:spTree>
  </p:cSld>
  <p:clrMapOvr>
    <a:masterClrMapping/>
  </p:clrMapOvr>
  <p:transition spd="slow" advTm="5381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 txBox="1">
            <a:spLocks/>
          </p:cNvSpPr>
          <p:nvPr/>
        </p:nvSpPr>
        <p:spPr bwMode="auto">
          <a:xfrm>
            <a:off x="722313" y="2344738"/>
            <a:ext cx="10515600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k-SK" altLang="sk-SK" sz="6000" b="1">
                <a:latin typeface="Calibri Light" pitchFamily="34" charset="0"/>
              </a:rPr>
              <a:t>ŽIVOT v Ostrom Grúni po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k-SK" altLang="sk-SK" sz="6000" b="1">
                <a:solidFill>
                  <a:srgbClr val="FF0000"/>
                </a:solidFill>
                <a:latin typeface="Calibri Light" pitchFamily="34" charset="0"/>
              </a:rPr>
              <a:t>potlačení SNP</a:t>
            </a:r>
          </a:p>
        </p:txBody>
      </p:sp>
    </p:spTree>
  </p:cSld>
  <p:clrMapOvr>
    <a:masterClrMapping/>
  </p:clrMapOvr>
  <p:transition spd="slow" advTm="3765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803275" y="347663"/>
            <a:ext cx="10025063" cy="6186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PARTIZÁNI V POHORÍ VTÁČNIK: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3600" b="1" dirty="0">
              <a:solidFill>
                <a:srgbClr val="FF0000"/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u="sng" dirty="0">
                <a:latin typeface="+mn-lt"/>
              </a:rPr>
              <a:t>November, December 1944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2400" u="sng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Partizánska brigáda J. Nálepku pod vedením Michala Sečanského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Oddiel nemeckých antifašistov </a:t>
            </a:r>
            <a:r>
              <a:rPr lang="sk-SK" sz="2400" dirty="0" err="1">
                <a:latin typeface="+mn-lt"/>
              </a:rPr>
              <a:t>Thälmann</a:t>
            </a: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Partizánsky oddiel Vtáčnik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Partizánsky oddiel </a:t>
            </a:r>
            <a:r>
              <a:rPr lang="sk-SK" sz="2400" dirty="0" err="1">
                <a:latin typeface="+mn-lt"/>
              </a:rPr>
              <a:t>Zoriča-Sviatogorova</a:t>
            </a: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Partizánsky oddiel Jána </a:t>
            </a:r>
            <a:r>
              <a:rPr lang="sk-SK" sz="2400" dirty="0" err="1">
                <a:latin typeface="+mn-lt"/>
              </a:rPr>
              <a:t>Žižka</a:t>
            </a: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Hornonitriansky oddiel s veliteľom Františkom </a:t>
            </a:r>
            <a:r>
              <a:rPr lang="sk-SK" sz="2400" dirty="0" err="1">
                <a:latin typeface="+mn-lt"/>
              </a:rPr>
              <a:t>Hagarom</a:t>
            </a: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Oddiel </a:t>
            </a:r>
            <a:r>
              <a:rPr lang="sk-SK" sz="2400" dirty="0" err="1">
                <a:latin typeface="+mn-lt"/>
              </a:rPr>
              <a:t>Vorošilov</a:t>
            </a:r>
            <a:r>
              <a:rPr lang="sk-SK" sz="2400" dirty="0">
                <a:latin typeface="+mn-lt"/>
              </a:rPr>
              <a:t> pod velením </a:t>
            </a:r>
            <a:r>
              <a:rPr lang="sk-SK" sz="2400" dirty="0" err="1">
                <a:latin typeface="+mn-lt"/>
              </a:rPr>
              <a:t>K.G.Ivanova</a:t>
            </a: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Časť brigády Stalin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Partizánska brigáda </a:t>
            </a:r>
            <a:r>
              <a:rPr lang="sk-SK" sz="2400" dirty="0" err="1">
                <a:latin typeface="+mn-lt"/>
              </a:rPr>
              <a:t>Boženko</a:t>
            </a:r>
            <a:r>
              <a:rPr lang="sk-SK" sz="2400" dirty="0">
                <a:latin typeface="+mn-lt"/>
              </a:rPr>
              <a:t> pod velením Bohdana </a:t>
            </a:r>
            <a:r>
              <a:rPr lang="sk-SK" sz="2400" dirty="0" err="1">
                <a:latin typeface="+mn-lt"/>
              </a:rPr>
              <a:t>Chmeľnického</a:t>
            </a: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SPOLU VIAC AKO 2000 PARTIZÁNOV</a:t>
            </a:r>
          </a:p>
        </p:txBody>
      </p:sp>
    </p:spTree>
  </p:cSld>
  <p:clrMapOvr>
    <a:masterClrMapping/>
  </p:clrMapOvr>
  <p:transition spd="slow" advTm="7989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38" y="-26988"/>
            <a:ext cx="91694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Obdĺžnik 3"/>
          <p:cNvSpPr>
            <a:spLocks noChangeArrowheads="1"/>
          </p:cNvSpPr>
          <p:nvPr/>
        </p:nvSpPr>
        <p:spPr bwMode="auto">
          <a:xfrm>
            <a:off x="1471613" y="6045200"/>
            <a:ext cx="9191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Partizáni na Vtáčniku v roku 1944</a:t>
            </a:r>
          </a:p>
        </p:txBody>
      </p:sp>
    </p:spTree>
  </p:cSld>
  <p:clrMapOvr>
    <a:masterClrMapping/>
  </p:clrMapOvr>
  <p:transition spd="slow" advTm="4832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5875"/>
            <a:ext cx="5491162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Obdĺžnik 2"/>
          <p:cNvSpPr>
            <a:spLocks noChangeArrowheads="1"/>
          </p:cNvSpPr>
          <p:nvPr/>
        </p:nvSpPr>
        <p:spPr bwMode="auto">
          <a:xfrm>
            <a:off x="6486525" y="5419725"/>
            <a:ext cx="5705475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 dirty="0"/>
              <a:t>Farár Rudolf </a:t>
            </a:r>
            <a:r>
              <a:rPr lang="sk-SK" altLang="sk-SK" sz="3600" i="1" dirty="0" err="1"/>
              <a:t>Klucha</a:t>
            </a:r>
            <a:r>
              <a:rPr lang="sk-SK" altLang="sk-SK" sz="3600" i="1" dirty="0"/>
              <a:t> (v strede)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 dirty="0"/>
              <a:t> s partizánmi</a:t>
            </a:r>
          </a:p>
        </p:txBody>
      </p:sp>
    </p:spTree>
  </p:cSld>
  <p:clrMapOvr>
    <a:masterClrMapping/>
  </p:clrMapOvr>
  <p:transition spd="slow" advTm="5143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323850"/>
            <a:ext cx="12177712" cy="751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Obdĺžnik 2"/>
          <p:cNvSpPr>
            <a:spLocks noChangeArrowheads="1"/>
          </p:cNvSpPr>
          <p:nvPr/>
        </p:nvSpPr>
        <p:spPr bwMode="auto">
          <a:xfrm>
            <a:off x="139700" y="-147638"/>
            <a:ext cx="10358438" cy="64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/>
              <a:t>Partizánsky oddiel Vorošilov v blízkosti Ostrého Grúňa</a:t>
            </a:r>
          </a:p>
        </p:txBody>
      </p:sp>
    </p:spTree>
  </p:cSld>
  <p:clrMapOvr>
    <a:masterClrMapping/>
  </p:clrMapOvr>
  <p:transition spd="slow" advTm="5493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0"/>
            <a:ext cx="10448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Obdĺžnik 2"/>
          <p:cNvSpPr>
            <a:spLocks noChangeArrowheads="1"/>
          </p:cNvSpPr>
          <p:nvPr/>
        </p:nvSpPr>
        <p:spPr bwMode="auto">
          <a:xfrm>
            <a:off x="1471613" y="6045200"/>
            <a:ext cx="9191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Partizánska brigáda Boženko</a:t>
            </a:r>
          </a:p>
        </p:txBody>
      </p:sp>
    </p:spTree>
  </p:cSld>
  <p:clrMapOvr>
    <a:masterClrMapping/>
  </p:clrMapOvr>
  <p:transition spd="slow" advTm="4729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671513" y="441325"/>
            <a:ext cx="10358437" cy="63706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PROTIPARTIZÁNSKA JEDNOTKA EDELWEISS: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3600" b="1" dirty="0">
              <a:solidFill>
                <a:srgbClr val="FF0000"/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dirty="0">
                <a:latin typeface="+mn-lt"/>
              </a:rPr>
              <a:t>-    </a:t>
            </a:r>
            <a:r>
              <a:rPr lang="sk-SK" sz="2400" dirty="0" err="1">
                <a:latin typeface="+mn-lt"/>
              </a:rPr>
              <a:t>Edelweiss</a:t>
            </a:r>
            <a:r>
              <a:rPr lang="sk-SK" sz="2400" dirty="0">
                <a:latin typeface="+mn-lt"/>
              </a:rPr>
              <a:t> (plesnivec) = krycí názov nemeckej </a:t>
            </a:r>
            <a:r>
              <a:rPr lang="sk-SK" sz="2400" dirty="0" err="1">
                <a:latin typeface="+mn-lt"/>
              </a:rPr>
              <a:t>protipartizánskej</a:t>
            </a:r>
            <a:r>
              <a:rPr lang="sk-SK" sz="2400" dirty="0">
                <a:latin typeface="+mn-lt"/>
              </a:rPr>
              <a:t> jednotky   </a:t>
            </a:r>
            <a:br>
              <a:rPr lang="sk-SK" sz="2400" dirty="0">
                <a:latin typeface="+mn-lt"/>
              </a:rPr>
            </a:br>
            <a:r>
              <a:rPr lang="sk-SK" sz="2400" dirty="0">
                <a:latin typeface="+mn-lt"/>
              </a:rPr>
              <a:t>      </a:t>
            </a:r>
            <a:r>
              <a:rPr lang="sk-SK" sz="2400" u="sng" dirty="0" err="1">
                <a:latin typeface="+mn-lt"/>
              </a:rPr>
              <a:t>Abwehrgruppe</a:t>
            </a:r>
            <a:r>
              <a:rPr lang="sk-SK" sz="2400" u="sng" dirty="0">
                <a:latin typeface="+mn-lt"/>
              </a:rPr>
              <a:t> 218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dirty="0">
                <a:latin typeface="+mn-lt"/>
              </a:rPr>
              <a:t>-    </a:t>
            </a:r>
            <a:r>
              <a:rPr lang="sk-SK" sz="2400" u="sng" dirty="0">
                <a:latin typeface="+mn-lt"/>
              </a:rPr>
              <a:t>Veliteľ: </a:t>
            </a:r>
            <a:r>
              <a:rPr lang="sk-SK" sz="2400" dirty="0">
                <a:latin typeface="+mn-lt"/>
              </a:rPr>
              <a:t>nacistický spravodajský dôstojník, nemecký barón z Horného Sliezska </a:t>
            </a:r>
            <a:br>
              <a:rPr lang="sk-SK" sz="2400" dirty="0">
                <a:latin typeface="+mn-lt"/>
              </a:rPr>
            </a:br>
            <a:r>
              <a:rPr lang="sk-SK" sz="2400" dirty="0">
                <a:latin typeface="+mn-lt"/>
              </a:rPr>
              <a:t>      </a:t>
            </a:r>
            <a:r>
              <a:rPr lang="sk-SK" sz="2400" u="sng" dirty="0">
                <a:latin typeface="+mn-lt"/>
              </a:rPr>
              <a:t>major gróf </a:t>
            </a:r>
            <a:r>
              <a:rPr lang="sk-SK" sz="2400" u="sng" dirty="0" err="1">
                <a:latin typeface="+mn-lt"/>
              </a:rPr>
              <a:t>Ervin</a:t>
            </a:r>
            <a:r>
              <a:rPr lang="sk-SK" sz="2400" u="sng" dirty="0">
                <a:latin typeface="+mn-lt"/>
              </a:rPr>
              <a:t> </a:t>
            </a:r>
            <a:r>
              <a:rPr lang="sk-SK" sz="2400" u="sng" dirty="0" err="1">
                <a:latin typeface="+mn-lt"/>
              </a:rPr>
              <a:t>Thun</a:t>
            </a:r>
            <a:r>
              <a:rPr lang="sk-SK" sz="2400" u="sng" dirty="0">
                <a:latin typeface="+mn-lt"/>
              </a:rPr>
              <a:t> von </a:t>
            </a:r>
            <a:r>
              <a:rPr lang="sk-SK" sz="2400" u="sng" dirty="0" err="1">
                <a:latin typeface="+mn-lt"/>
              </a:rPr>
              <a:t>Hohenstein</a:t>
            </a:r>
            <a:endParaRPr lang="sk-SK" sz="2400" u="sng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Vznikla z členov Slovenskej pracovnej služby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Sídlo v Kremnici, prísahu zložili Nemeckej ríši a Hitlerovi ako aj Slovensku a Tisovi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Tvorilo ju 5 oddielov: 50 </a:t>
            </a:r>
            <a:r>
              <a:rPr lang="sk-SK" sz="2400" dirty="0" err="1">
                <a:latin typeface="+mn-lt"/>
              </a:rPr>
              <a:t>nemcov</a:t>
            </a:r>
            <a:r>
              <a:rPr lang="sk-SK" sz="2400" dirty="0">
                <a:latin typeface="+mn-lt"/>
              </a:rPr>
              <a:t>, 25 bývalých partizánov, 50 kozákov, 50 moslimov a 131 Slovákov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Veliteľom slovenského oddielu bol Ladislav </a:t>
            </a:r>
            <a:r>
              <a:rPr lang="sk-SK" sz="2400" dirty="0" err="1">
                <a:latin typeface="+mn-lt"/>
              </a:rPr>
              <a:t>Nižňanský</a:t>
            </a: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b="1" dirty="0">
                <a:latin typeface="+mn-lt"/>
              </a:rPr>
              <a:t>Ladislav </a:t>
            </a:r>
            <a:r>
              <a:rPr lang="sk-SK" sz="2400" b="1" dirty="0" err="1">
                <a:latin typeface="+mn-lt"/>
              </a:rPr>
              <a:t>Nižňanský</a:t>
            </a:r>
            <a:r>
              <a:rPr lang="sk-SK" sz="2400" dirty="0">
                <a:latin typeface="+mn-lt"/>
              </a:rPr>
              <a:t>: vojak Slovenského štátu, cez SNP prebehol k povstalcom padol do zajatia a dohodol sa, že bude veliť slovenskému oddielu </a:t>
            </a:r>
            <a:r>
              <a:rPr lang="sk-SK" sz="2400" dirty="0" err="1">
                <a:latin typeface="+mn-lt"/>
              </a:rPr>
              <a:t>Edelweiss</a:t>
            </a:r>
            <a:r>
              <a:rPr lang="sk-SK" sz="2400" dirty="0">
                <a:latin typeface="+mn-lt"/>
              </a:rPr>
              <a:t> a čistiť Slovensko od partizánov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2400" dirty="0">
              <a:latin typeface="+mn-lt"/>
            </a:endParaRPr>
          </a:p>
        </p:txBody>
      </p:sp>
    </p:spTree>
  </p:cSld>
  <p:clrMapOvr>
    <a:masterClrMapping/>
  </p:clrMapOvr>
  <p:transition spd="slow" advTm="8915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encrypted-tbn0.gstatic.com/images?q=tbn:ANd9GcSoLerxqT-XWu1nUomQs9NWRqWC13IYLr2zWxfx0DrK3E34Zq76o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446" r="10446"/>
          <a:stretch>
            <a:fillRect/>
          </a:stretch>
        </p:blipFill>
        <p:spPr bwMode="auto">
          <a:xfrm>
            <a:off x="2540000" y="-7938"/>
            <a:ext cx="9652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Obrázo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561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Obdĺžnik 3"/>
          <p:cNvSpPr>
            <a:spLocks noChangeArrowheads="1"/>
          </p:cNvSpPr>
          <p:nvPr/>
        </p:nvSpPr>
        <p:spPr bwMode="auto">
          <a:xfrm>
            <a:off x="0" y="6069013"/>
            <a:ext cx="55610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/>
              <a:t>Ervín Thun von Hohenstein</a:t>
            </a:r>
          </a:p>
        </p:txBody>
      </p:sp>
      <p:sp>
        <p:nvSpPr>
          <p:cNvPr id="17413" name="Obdĺžnik 4"/>
          <p:cNvSpPr>
            <a:spLocks noChangeArrowheads="1"/>
          </p:cNvSpPr>
          <p:nvPr/>
        </p:nvSpPr>
        <p:spPr bwMode="auto">
          <a:xfrm>
            <a:off x="6096000" y="6069013"/>
            <a:ext cx="55610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Ladislav Nižňanský</a:t>
            </a:r>
          </a:p>
        </p:txBody>
      </p:sp>
    </p:spTree>
  </p:cSld>
  <p:clrMapOvr>
    <a:masterClrMapping/>
  </p:clrMapOvr>
  <p:transition spd="slow" advTm="4626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8" y="-20638"/>
            <a:ext cx="10771187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Obdĺžnik 2"/>
          <p:cNvSpPr>
            <a:spLocks noChangeArrowheads="1"/>
          </p:cNvSpPr>
          <p:nvPr/>
        </p:nvSpPr>
        <p:spPr bwMode="auto">
          <a:xfrm>
            <a:off x="1049338" y="6211888"/>
            <a:ext cx="55610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/>
              <a:t>Slovenská rota Edeilweiss</a:t>
            </a:r>
          </a:p>
        </p:txBody>
      </p:sp>
    </p:spTree>
  </p:cSld>
  <p:clrMapOvr>
    <a:masterClrMapping/>
  </p:clrMapOvr>
  <p:transition spd="slow" advTm="5071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803275" y="347663"/>
            <a:ext cx="10025063" cy="6370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UDALOSTI TESNE PRED KRVAVOU NEDEĽOU: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3600" b="1" dirty="0">
              <a:solidFill>
                <a:srgbClr val="FF0000"/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 u="sng" dirty="0">
                <a:latin typeface="+mn-lt"/>
              </a:rPr>
              <a:t>18. január 1945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Prieskum fašistov v </a:t>
            </a:r>
            <a:r>
              <a:rPr lang="sk-SK" sz="2400" dirty="0" err="1">
                <a:latin typeface="+mn-lt"/>
              </a:rPr>
              <a:t>Kľakovskej</a:t>
            </a:r>
            <a:r>
              <a:rPr lang="sk-SK" sz="2400" dirty="0">
                <a:latin typeface="+mn-lt"/>
              </a:rPr>
              <a:t> doline: 4 tanky, z toho 2 typu Tiger a dva typu </a:t>
            </a:r>
            <a:r>
              <a:rPr lang="sk-SK" sz="2400" dirty="0" err="1">
                <a:latin typeface="+mn-lt"/>
              </a:rPr>
              <a:t>Panther</a:t>
            </a:r>
            <a:r>
              <a:rPr lang="sk-SK" sz="2400" dirty="0">
                <a:latin typeface="+mn-lt"/>
              </a:rPr>
              <a:t>, obrnené pancierové autá a samohybné delá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Pod Kľakom sa im postavili na odpor partizáni s mínometom, partizána Antona </a:t>
            </a:r>
            <a:r>
              <a:rPr lang="sk-SK" sz="2400" dirty="0" err="1">
                <a:latin typeface="+mn-lt"/>
              </a:rPr>
              <a:t>Šagáta</a:t>
            </a:r>
            <a:r>
              <a:rPr lang="sk-SK" sz="2400" dirty="0">
                <a:latin typeface="+mn-lt"/>
              </a:rPr>
              <a:t> zranili, zajali a vliekli za obrneným autom 10 km, mučili a keď nič neprezradil, zastrelili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Pod kostolom bola druhá skupina partizánov, ktorá tiež zaútočila protitankovou puškou. Nemci výstrelom dvoch partizánov zranili a jedného zabili.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Po zistení, že partizáni majú protitankové pušky Nemci nepokračovali ďalej do Kľaku, ale vrátili sa späť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</p:txBody>
      </p:sp>
    </p:spTree>
  </p:cSld>
  <p:clrMapOvr>
    <a:masterClrMapping/>
  </p:clrMapOvr>
  <p:transition spd="slow" advTm="9494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803275" y="347663"/>
            <a:ext cx="10025063" cy="6186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UDALOSTI TESNE PRED KRVAVOU NEDEĽOU: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 u="sng" dirty="0">
                <a:latin typeface="+mn-lt"/>
              </a:rPr>
              <a:t>19. január 1945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Správa pre občanov Kľaku od učiteľa z Horných Hámrov, ktorý si vypočul rozhovor o útoku na partizánov a zničeniu všetkého živého v Kľaku a Ostrom Grúni.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400" b="1" u="sng" dirty="0">
                <a:latin typeface="+mn-lt"/>
              </a:rPr>
              <a:t>20. január 1945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Porada veliteľov partizánskych oddielov.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Rozhodnutie, že sa nepostavia na odpor fašistom a tým ušetria životy obyvateľov.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Partizáni sa stiahli z dedín a posunuli hlbšie do hôr.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komisár partizánskej brigády kpt. Nálepku Anton </a:t>
            </a:r>
            <a:r>
              <a:rPr lang="sk-SK" sz="2400" dirty="0" err="1">
                <a:latin typeface="+mn-lt"/>
              </a:rPr>
              <a:t>Šagát</a:t>
            </a:r>
            <a:r>
              <a:rPr lang="sk-SK" sz="2400" dirty="0">
                <a:latin typeface="+mn-lt"/>
              </a:rPr>
              <a:t>: „Predpokladali sme, že keď Nemcom nebudeme klásť odpor a keď zistia, že partizánov v doline niet, tak sa uspokoja s vypálením niekoľkých domov. Kruto sme sa zmýlili...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Príprava fašistických oddielov na veliteľstve v Kremnici.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Príprava a školenie príslušníkov </a:t>
            </a:r>
            <a:r>
              <a:rPr lang="sk-SK" sz="2400" dirty="0" err="1">
                <a:latin typeface="+mn-lt"/>
              </a:rPr>
              <a:t>Heimatschutzu</a:t>
            </a:r>
            <a:r>
              <a:rPr lang="sk-SK" sz="2400" dirty="0">
                <a:latin typeface="+mn-lt"/>
              </a:rPr>
              <a:t> z Píly a Veľkého </a:t>
            </a:r>
            <a:r>
              <a:rPr lang="sk-SK" sz="2400" dirty="0" err="1">
                <a:latin typeface="+mn-lt"/>
              </a:rPr>
              <a:t>Pola</a:t>
            </a:r>
            <a:r>
              <a:rPr lang="sk-SK" sz="2400" dirty="0">
                <a:latin typeface="+mn-lt"/>
              </a:rPr>
              <a:t> na pomoc pri prepadovej akcii.</a:t>
            </a:r>
          </a:p>
        </p:txBody>
      </p:sp>
    </p:spTree>
  </p:cSld>
  <p:clrMapOvr>
    <a:masterClrMapping/>
  </p:clrMapOvr>
  <p:transition spd="slow" advTm="11508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 txBox="1">
            <a:spLocks/>
          </p:cNvSpPr>
          <p:nvPr/>
        </p:nvSpPr>
        <p:spPr bwMode="auto">
          <a:xfrm>
            <a:off x="722313" y="2344738"/>
            <a:ext cx="10515600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k-SK" altLang="sk-SK" sz="6000" b="1">
                <a:solidFill>
                  <a:srgbClr val="FF0000"/>
                </a:solidFill>
                <a:latin typeface="Calibri Light" pitchFamily="34" charset="0"/>
              </a:rPr>
              <a:t>KRVAVÁ NEDEĽA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k-SK" altLang="sk-SK" sz="6000" b="1">
                <a:latin typeface="Calibri Light" pitchFamily="34" charset="0"/>
              </a:rPr>
              <a:t>21. január 1945</a:t>
            </a:r>
          </a:p>
        </p:txBody>
      </p:sp>
    </p:spTree>
  </p:cSld>
  <p:clrMapOvr>
    <a:masterClrMapping/>
  </p:clrMapOvr>
  <p:transition spd="slow" advTm="317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BlokTextu 1"/>
          <p:cNvSpPr txBox="1">
            <a:spLocks noChangeArrowheads="1"/>
          </p:cNvSpPr>
          <p:nvPr/>
        </p:nvSpPr>
        <p:spPr bwMode="auto">
          <a:xfrm>
            <a:off x="803275" y="347663"/>
            <a:ext cx="10025063" cy="674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Príslušníci Heimatschutzu z Píly a Veľkého Pola obsadili v noci okraje lesa a únikové lesné cesty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V noci sa jednotka Edelweiss pod velením Hohensteina a Nižňanského so silou viac ako 400 vojakov presunula pod osadu Dolné dvory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Ráno po prieskume terénu vydal Mjr. Hohenstein rozkaz na začiatok operácie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Jednotka Elelweiss sa rozdelila na 3 časti: kozácka časť postupovala po ľavej strane, časť slovenskej roty postupovala po pravej strane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Najpočetnejšia a najlepšie ozbrojená časť vstúpila priamo do časti obce Dolné dvory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Fašisti vyháňali ľudí z domov a sústreďovali pred domom Izidora Debnára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Niektoré spiace deti nenašli, tie prežili (Ivan Maslen)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Od ôsmej do deviatej hodiny vykonali v dome a na dvore Izidora Debnára popravu 64 občanov Ostrého Grúňa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Zachránilo sa 10 ľudí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Po vykonaní masakry pokračovali do Kľaku, kde zavraždili 84 ľudí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Cestou späť dom podpálili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r>
              <a:rPr lang="sk-SK" altLang="sk-SK" sz="2400"/>
              <a:t>23. januára 1945 evakuovali celú Kľakovskú dolinu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Char char="-"/>
            </a:pPr>
            <a:endParaRPr lang="sk-SK" altLang="sk-SK" sz="2400"/>
          </a:p>
        </p:txBody>
      </p:sp>
    </p:spTree>
  </p:cSld>
  <p:clrMapOvr>
    <a:masterClrMapping/>
  </p:clrMapOvr>
  <p:transition spd="slow" advTm="16471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803275" y="347663"/>
            <a:ext cx="10025063" cy="7356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4400" b="1" dirty="0">
                <a:solidFill>
                  <a:srgbClr val="FF0000"/>
                </a:solidFill>
                <a:latin typeface="+mn-lt"/>
              </a:rPr>
              <a:t>BILANCIA KRVAVEJ NEDELE </a:t>
            </a:r>
            <a:br>
              <a:rPr lang="sk-SK" sz="4400" b="1" dirty="0">
                <a:solidFill>
                  <a:srgbClr val="FF0000"/>
                </a:solidFill>
                <a:latin typeface="+mn-lt"/>
              </a:rPr>
            </a:br>
            <a:r>
              <a:rPr lang="sk-SK" sz="4400" b="1" dirty="0">
                <a:solidFill>
                  <a:srgbClr val="FF0000"/>
                </a:solidFill>
                <a:latin typeface="+mn-lt"/>
              </a:rPr>
              <a:t>v Ostrom Grúni: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3600" b="1" dirty="0">
              <a:solidFill>
                <a:srgbClr val="FF0000"/>
              </a:solidFill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3600" dirty="0">
                <a:latin typeface="+mn-lt"/>
              </a:rPr>
              <a:t>64 zavraždených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3600" dirty="0">
                <a:latin typeface="+mn-lt"/>
              </a:rPr>
              <a:t>12 detí, 6 starcov, 25 žien, 21 mužov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3600" dirty="0">
                <a:latin typeface="+mn-lt"/>
              </a:rPr>
              <a:t>Najmladší </a:t>
            </a:r>
            <a:r>
              <a:rPr lang="sk-SK" sz="3600" dirty="0" err="1">
                <a:latin typeface="+mn-lt"/>
              </a:rPr>
              <a:t>Filipko</a:t>
            </a:r>
            <a:r>
              <a:rPr lang="sk-SK" sz="3600" dirty="0">
                <a:latin typeface="+mn-lt"/>
              </a:rPr>
              <a:t> Debnár mal 14 mesiacov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3600" dirty="0">
                <a:latin typeface="+mn-lt"/>
              </a:rPr>
              <a:t>Najstaršia Katarína </a:t>
            </a:r>
            <a:r>
              <a:rPr lang="sk-SK" sz="3600" dirty="0" err="1">
                <a:latin typeface="+mn-lt"/>
              </a:rPr>
              <a:t>Štefančová</a:t>
            </a:r>
            <a:r>
              <a:rPr lang="sk-SK" sz="3600" dirty="0">
                <a:latin typeface="+mn-lt"/>
              </a:rPr>
              <a:t> mala 77 rokov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3600" dirty="0">
                <a:latin typeface="+mn-lt"/>
              </a:rPr>
              <a:t>Úplne bolo vypálených 112 domov, 5 čiastočne,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3600" dirty="0">
                <a:latin typeface="+mn-lt"/>
              </a:rPr>
              <a:t>78 hospodárskych stavenísk bolo zničených úplne, 22 čiastočne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</p:txBody>
      </p:sp>
    </p:spTree>
  </p:cSld>
  <p:clrMapOvr>
    <a:masterClrMapping/>
  </p:clrMapOvr>
  <p:transition spd="slow" advTm="8673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803275" y="347663"/>
            <a:ext cx="10025063" cy="63706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VRAŽDENIE PREŽILI: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3600" b="1" dirty="0">
              <a:solidFill>
                <a:srgbClr val="FF0000"/>
              </a:solidFill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František Debnár (13 – ročný)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Augustín </a:t>
            </a:r>
            <a:r>
              <a:rPr lang="sk-SK" sz="2400" dirty="0" err="1">
                <a:latin typeface="+mn-lt"/>
              </a:rPr>
              <a:t>Štefanča</a:t>
            </a:r>
            <a:r>
              <a:rPr lang="sk-SK" sz="2400" dirty="0">
                <a:latin typeface="+mn-lt"/>
              </a:rPr>
              <a:t>, ktorý však podľahol ťažkým zraneniam asi o mesiac v nemocnici vo Zvolene,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Anna </a:t>
            </a:r>
            <a:r>
              <a:rPr lang="sk-SK" sz="2400" dirty="0" err="1">
                <a:latin typeface="+mn-lt"/>
              </a:rPr>
              <a:t>Štefančová</a:t>
            </a:r>
            <a:r>
              <a:rPr lang="sk-SK" sz="2400" dirty="0">
                <a:latin typeface="+mn-lt"/>
              </a:rPr>
              <a:t> (10 – ročná, ranená do stehna ľavej nohy),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manželia </a:t>
            </a:r>
            <a:r>
              <a:rPr lang="sk-SK" sz="2400" dirty="0" err="1">
                <a:latin typeface="+mn-lt"/>
              </a:rPr>
              <a:t>Masárovci</a:t>
            </a:r>
            <a:r>
              <a:rPr lang="sk-SK" sz="2400" dirty="0">
                <a:latin typeface="+mn-lt"/>
              </a:rPr>
              <a:t> – Imrich (37 – ročný, päť striel mu zasiahlo plece, kĺb, rebrá a chrbtovú kosť),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Margita (31 – ročná, zranená do slabín),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Ondrej Bielik (49 – ročný, ranený do ramena),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jeho dcéra Anna Bieliková ( 21 – ročná, guľka jej prenikla cez krk a ústa a vyrazila jej zuby),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Ján </a:t>
            </a:r>
            <a:r>
              <a:rPr lang="sk-SK" sz="2400" dirty="0" err="1">
                <a:latin typeface="+mn-lt"/>
              </a:rPr>
              <a:t>Truska</a:t>
            </a:r>
            <a:r>
              <a:rPr lang="sk-SK" sz="2400" dirty="0">
                <a:latin typeface="+mn-lt"/>
              </a:rPr>
              <a:t> (53 – ročný, guľkou zasiahnutý pod kľúčnou kosťou),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Anna </a:t>
            </a:r>
            <a:r>
              <a:rPr lang="sk-SK" sz="2400" dirty="0" err="1">
                <a:latin typeface="+mn-lt"/>
              </a:rPr>
              <a:t>Kamodyová</a:t>
            </a:r>
            <a:r>
              <a:rPr lang="sk-SK" sz="2400" dirty="0">
                <a:latin typeface="+mn-lt"/>
              </a:rPr>
              <a:t> (40 – ročná, zasiahnutá na viacerých miestach, na následky zranení zomrela niekoľko rokov po vojne) 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Pavlína </a:t>
            </a:r>
            <a:r>
              <a:rPr lang="sk-SK" sz="2400" dirty="0" err="1">
                <a:latin typeface="+mn-lt"/>
              </a:rPr>
              <a:t>Štefančová</a:t>
            </a:r>
            <a:r>
              <a:rPr lang="sk-SK" sz="2400" dirty="0">
                <a:latin typeface="+mn-lt"/>
              </a:rPr>
              <a:t> (40 – ročná, ľahko zranená do hlavy). </a:t>
            </a:r>
          </a:p>
        </p:txBody>
      </p:sp>
    </p:spTree>
  </p:cSld>
  <p:clrMapOvr>
    <a:masterClrMapping/>
  </p:clrMapOvr>
  <p:transition spd="slow" advTm="10738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BlokTextu 1"/>
          <p:cNvSpPr txBox="1">
            <a:spLocks noChangeArrowheads="1"/>
          </p:cNvSpPr>
          <p:nvPr/>
        </p:nvSpPr>
        <p:spPr bwMode="auto">
          <a:xfrm>
            <a:off x="463550" y="868363"/>
            <a:ext cx="5416550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1. Adamová Rozália	32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2. Baláž Jozef	22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3. Baláž Ján	20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4. Bieliková Pavlína	51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5. Bieliková Anna	22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6. Bieliková Margita	13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7. Bielik Martin	49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8. Blielik Ondrej	51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9. Bieliková Anna	48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10. Bielik Anton	19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11. Bielik Viktor	18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12. Bieliková Zuzana 51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13. Bielik Jozef	53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14. Bielik Jozef	32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15. Bieliková Mária	22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16. Bieliková Rozália 32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17. Barbora Juraj	61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18. Debnár Izidor	38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19. Debnárová Mária 36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20. Debnár Emil	 15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21. Debnár Juraj	 10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sk-SK" altLang="sk-SK" sz="1800"/>
          </a:p>
        </p:txBody>
      </p:sp>
      <p:sp>
        <p:nvSpPr>
          <p:cNvPr id="25603" name="BlokTextu 2"/>
          <p:cNvSpPr txBox="1">
            <a:spLocks noChangeArrowheads="1"/>
          </p:cNvSpPr>
          <p:nvPr/>
        </p:nvSpPr>
        <p:spPr bwMode="auto">
          <a:xfrm>
            <a:off x="3854450" y="868363"/>
            <a:ext cx="4051300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22. Debnárová Mária          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23. Debnár Izidor	            7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24. Debnár Filip	          14 mes.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25. Kaša Martin	          57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26. Maslen Ján	          30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27. Maslenová Terézia     30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28. Michalová Anna         25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29. Štefanča Peter	         45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30. Štefančová Veronika  38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31. Štefanča Rudolf	          13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32. Štefanča Ján	          43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33. Štefančová Mária        16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34. Štefančová Margita       9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35. Štefanča Ján	           67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36. Štefančová Anna          69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37. Štefančová Mária         23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38. Štefanča Ján	           73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39. Štefančová Rozália       43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40. Štefančová Karolína     25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41. Štefanča Ján	           43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42. Štefanča Jozef	           58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sk-SK" altLang="sk-SK" sz="1800"/>
          </a:p>
        </p:txBody>
      </p:sp>
      <p:sp>
        <p:nvSpPr>
          <p:cNvPr id="25604" name="BlokTextu 3"/>
          <p:cNvSpPr txBox="1">
            <a:spLocks noChangeArrowheads="1"/>
          </p:cNvSpPr>
          <p:nvPr/>
        </p:nvSpPr>
        <p:spPr bwMode="auto">
          <a:xfrm>
            <a:off x="7581900" y="601663"/>
            <a:ext cx="4362450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43. Štefančová Pavlína	42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44. Štefančová Mária	18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45. Štefanča Emil		15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46. Štefančová Helena	16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47. Štefanča Jozef		52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48. Štefančová Mária	19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49. Štefančová Rozália	26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50. Štefančová Katarína	77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51. Štefanča Ján		35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52. Štefančová Helena	27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53. Štefančová Pavlína	36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54. Štefanča Rudolf		9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55. Štefanča Ondrej		70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56. Štefančová Rozália	44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57. Štefanča Augustín	31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58. Štefanča Ondrej		27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59. Števkov Štefan		57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60. Trusková Anna		18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61. Trusková Rozália	22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62. Truska Jozef		55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63. Trusková Alžbeta	43 rokov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1800"/>
              <a:t>64. Trusková Margita	7 rokov</a:t>
            </a:r>
          </a:p>
        </p:txBody>
      </p:sp>
      <p:sp>
        <p:nvSpPr>
          <p:cNvPr id="25605" name="BlokTextu 4"/>
          <p:cNvSpPr txBox="1">
            <a:spLocks noChangeArrowheads="1"/>
          </p:cNvSpPr>
          <p:nvPr/>
        </p:nvSpPr>
        <p:spPr bwMode="auto">
          <a:xfrm>
            <a:off x="463550" y="150813"/>
            <a:ext cx="77422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2400" b="1">
                <a:solidFill>
                  <a:srgbClr val="FF0000"/>
                </a:solidFill>
              </a:rPr>
              <a:t>Zoznam obetí vyvraždených 21.1.1945 v Ostrom Grúni</a:t>
            </a:r>
            <a:endParaRPr lang="sk-SK" altLang="sk-SK" sz="2400">
              <a:solidFill>
                <a:srgbClr val="FF0000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sk-SK" altLang="sk-SK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1407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o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48895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Obrázo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8" y="-20638"/>
            <a:ext cx="5097462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Obdĺžnik 4"/>
          <p:cNvSpPr>
            <a:spLocks noChangeArrowheads="1"/>
          </p:cNvSpPr>
          <p:nvPr/>
        </p:nvSpPr>
        <p:spPr bwMode="auto">
          <a:xfrm>
            <a:off x="7302500" y="1663700"/>
            <a:ext cx="4889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Vypálený mlyn</a:t>
            </a:r>
          </a:p>
        </p:txBody>
      </p:sp>
      <p:sp>
        <p:nvSpPr>
          <p:cNvPr id="26629" name="Obdĺžnik 5"/>
          <p:cNvSpPr>
            <a:spLocks noChangeArrowheads="1"/>
          </p:cNvSpPr>
          <p:nvPr/>
        </p:nvSpPr>
        <p:spPr bwMode="auto">
          <a:xfrm>
            <a:off x="0" y="5553075"/>
            <a:ext cx="48895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Vypálená časť obce </a:t>
            </a:r>
            <a:br>
              <a:rPr lang="sk-SK" altLang="sk-SK" sz="3600" i="1">
                <a:solidFill>
                  <a:schemeClr val="bg1"/>
                </a:solidFill>
              </a:rPr>
            </a:br>
            <a:r>
              <a:rPr lang="sk-SK" altLang="sk-SK" sz="3600" i="1">
                <a:solidFill>
                  <a:schemeClr val="bg1"/>
                </a:solidFill>
              </a:rPr>
              <a:t>pri Kaplnke</a:t>
            </a:r>
          </a:p>
        </p:txBody>
      </p:sp>
    </p:spTree>
  </p:cSld>
  <p:clrMapOvr>
    <a:masterClrMapping/>
  </p:clrMapOvr>
  <p:transition spd="slow" advTm="5381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10058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Obdĺžnik 2"/>
          <p:cNvSpPr>
            <a:spLocks noChangeArrowheads="1"/>
          </p:cNvSpPr>
          <p:nvPr/>
        </p:nvSpPr>
        <p:spPr bwMode="auto">
          <a:xfrm>
            <a:off x="1066800" y="5981700"/>
            <a:ext cx="10058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Časť školy opravenej pre vyučovanie</a:t>
            </a:r>
          </a:p>
        </p:txBody>
      </p:sp>
    </p:spTree>
  </p:cSld>
  <p:clrMapOvr>
    <a:masterClrMapping/>
  </p:clrMapOvr>
  <p:transition spd="slow" advTm="6316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06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Obrázo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0"/>
            <a:ext cx="493395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Obdĺžnik 4"/>
          <p:cNvSpPr>
            <a:spLocks noChangeArrowheads="1"/>
          </p:cNvSpPr>
          <p:nvPr/>
        </p:nvSpPr>
        <p:spPr bwMode="auto">
          <a:xfrm>
            <a:off x="11113" y="5637213"/>
            <a:ext cx="48895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Dom Izidora Debnára </a:t>
            </a:r>
          </a:p>
        </p:txBody>
      </p:sp>
      <p:sp>
        <p:nvSpPr>
          <p:cNvPr id="28677" name="Obdĺžnik 2"/>
          <p:cNvSpPr>
            <a:spLocks noChangeArrowheads="1"/>
          </p:cNvSpPr>
          <p:nvPr/>
        </p:nvSpPr>
        <p:spPr bwMode="auto">
          <a:xfrm>
            <a:off x="7302500" y="5726113"/>
            <a:ext cx="4889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Pohľad na vypálený mlyn</a:t>
            </a:r>
          </a:p>
        </p:txBody>
      </p:sp>
    </p:spTree>
  </p:cSld>
  <p:clrMapOvr>
    <a:masterClrMapping/>
  </p:clrMapOvr>
  <p:transition spd="slow" advTm="6012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2363" y="-12700"/>
            <a:ext cx="9928225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Obdĺžnik 2"/>
          <p:cNvSpPr>
            <a:spLocks noChangeArrowheads="1"/>
          </p:cNvSpPr>
          <p:nvPr/>
        </p:nvSpPr>
        <p:spPr bwMode="auto">
          <a:xfrm>
            <a:off x="1252538" y="5981700"/>
            <a:ext cx="10058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Vypálená škola</a:t>
            </a:r>
          </a:p>
        </p:txBody>
      </p:sp>
    </p:spTree>
  </p:cSld>
  <p:clrMapOvr>
    <a:masterClrMapping/>
  </p:clrMapOvr>
  <p:transition spd="slow" advTm="5998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5" y="-17463"/>
            <a:ext cx="101520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Obdĺžnik 2"/>
          <p:cNvSpPr>
            <a:spLocks noChangeArrowheads="1"/>
          </p:cNvSpPr>
          <p:nvPr/>
        </p:nvSpPr>
        <p:spPr bwMode="auto">
          <a:xfrm>
            <a:off x="3148013" y="5449888"/>
            <a:ext cx="8172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Svedkovia udalostí, ktorí prežili vraždenie</a:t>
            </a:r>
          </a:p>
        </p:txBody>
      </p:sp>
    </p:spTree>
  </p:cSld>
  <p:clrMapOvr>
    <a:masterClrMapping/>
  </p:clrMapOvr>
  <p:transition spd="slow" advTm="5485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 txBox="1">
            <a:spLocks/>
          </p:cNvSpPr>
          <p:nvPr/>
        </p:nvSpPr>
        <p:spPr bwMode="auto">
          <a:xfrm>
            <a:off x="722313" y="2344738"/>
            <a:ext cx="10515600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k-SK" altLang="sk-SK" sz="6000" b="1">
                <a:latin typeface="Calibri Light" pitchFamily="34" charset="0"/>
              </a:rPr>
              <a:t>Život v obci po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sk-SK" altLang="sk-SK" sz="6000" b="1">
                <a:solidFill>
                  <a:srgbClr val="FF0000"/>
                </a:solidFill>
                <a:latin typeface="Calibri Light" pitchFamily="34" charset="0"/>
              </a:rPr>
              <a:t>KRVAVEJ NEDELI</a:t>
            </a:r>
            <a:endParaRPr lang="sk-SK" altLang="sk-SK" sz="6000" b="1">
              <a:latin typeface="Calibri Light" pitchFamily="34" charset="0"/>
            </a:endParaRPr>
          </a:p>
        </p:txBody>
      </p:sp>
    </p:spTree>
  </p:cSld>
  <p:clrMapOvr>
    <a:masterClrMapping/>
  </p:clrMapOvr>
  <p:transition spd="slow" advTm="2569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803275" y="347663"/>
            <a:ext cx="10025063" cy="60023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POMOC VYPÁLENÝM OBCIAM: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3600" b="1" dirty="0">
              <a:solidFill>
                <a:srgbClr val="FF0000"/>
              </a:solidFill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Máj 1945: nákladné auto so šatstvom a obuvou z českého mesta </a:t>
            </a:r>
            <a:r>
              <a:rPr lang="sk-SK" sz="2400" dirty="0" err="1">
                <a:latin typeface="+mn-lt"/>
              </a:rPr>
              <a:t>Napajedla</a:t>
            </a: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Finančná pomoc od vlády vo výške cca 20 tis. korún na rodinu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Február 1946: 70 balíkov šatstva od medzinárodnej organizácie pre pomoc a obnovu vojnou poškodených krajín UNPRA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1946: štát poveril výstavbou domov v </a:t>
            </a:r>
            <a:r>
              <a:rPr lang="sk-SK" sz="2400" dirty="0" err="1">
                <a:latin typeface="+mn-lt"/>
              </a:rPr>
              <a:t>obciah</a:t>
            </a:r>
            <a:r>
              <a:rPr lang="sk-SK" sz="2400" dirty="0">
                <a:latin typeface="+mn-lt"/>
              </a:rPr>
              <a:t> Ostrý Grúň a Kľak firmu </a:t>
            </a:r>
            <a:r>
              <a:rPr lang="sk-SK" sz="2400" dirty="0" err="1">
                <a:latin typeface="+mn-lt"/>
              </a:rPr>
              <a:t>Petri</a:t>
            </a: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</p:txBody>
      </p:sp>
      <p:pic>
        <p:nvPicPr>
          <p:cNvPr id="32771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5513" y="2063750"/>
            <a:ext cx="3852862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257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803275" y="347663"/>
            <a:ext cx="10025063" cy="6924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POMNÍK PADLÝM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Prvý pomník bol postavený v roku 1947 s uvedením 63 mien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V roku 1954 bol postavený pamätník v podobe Matky s dieťaťom od B. </a:t>
            </a:r>
            <a:r>
              <a:rPr lang="sk-SK" sz="2400" dirty="0" err="1">
                <a:latin typeface="+mn-lt"/>
              </a:rPr>
              <a:t>Bohunického</a:t>
            </a: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V roku 1964 bol postavený pomník v súčasnej podobe a prvý pomník z roku 1947 bol presunutý mimo areál pamätníka. Dnešné súsošie matky s dieťaťom je od akad. </a:t>
            </a:r>
            <a:r>
              <a:rPr lang="sk-SK" sz="2400" dirty="0" err="1">
                <a:latin typeface="+mn-lt"/>
              </a:rPr>
              <a:t>soch</a:t>
            </a:r>
            <a:r>
              <a:rPr lang="sk-SK" sz="2400" dirty="0">
                <a:latin typeface="+mn-lt"/>
              </a:rPr>
              <a:t>. J. </a:t>
            </a:r>
            <a:r>
              <a:rPr lang="sk-SK" sz="2400" dirty="0" err="1">
                <a:latin typeface="+mn-lt"/>
              </a:rPr>
              <a:t>Podzimkovej</a:t>
            </a:r>
            <a:r>
              <a:rPr lang="sk-SK" sz="2400" dirty="0">
                <a:latin typeface="+mn-lt"/>
              </a:rPr>
              <a:t> – </a:t>
            </a:r>
            <a:r>
              <a:rPr lang="sk-SK" sz="2400" dirty="0" err="1">
                <a:latin typeface="+mn-lt"/>
              </a:rPr>
              <a:t>Mráčkovej</a:t>
            </a:r>
            <a:r>
              <a:rPr lang="sk-SK" sz="2400" dirty="0">
                <a:latin typeface="+mn-lt"/>
              </a:rPr>
              <a:t> a Ing. arch. J. Chrobáka.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V roku 2016 sa pomník vynovil a vrátila sa podstatná časť piety prvého pomníka z roku 1947 na svoje pôvodné miesto (pri masový hrob)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sk-SK" sz="3600" b="1" dirty="0">
              <a:solidFill>
                <a:srgbClr val="FF0000"/>
              </a:solidFill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>
                <a:solidFill>
                  <a:srgbClr val="FF0000"/>
                </a:solidFill>
                <a:latin typeface="+mn-lt"/>
              </a:rPr>
              <a:t>Pamätná izba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Zriadená v roku 1965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sk-SK" sz="2400" dirty="0">
                <a:latin typeface="+mn-lt"/>
              </a:rPr>
              <a:t>2008 vynovená a presťahovaná do domu postaveného firmou </a:t>
            </a:r>
            <a:r>
              <a:rPr lang="sk-SK" sz="2400" dirty="0" err="1">
                <a:latin typeface="+mn-lt"/>
              </a:rPr>
              <a:t>Petri</a:t>
            </a:r>
            <a:r>
              <a:rPr lang="sk-SK" sz="2400" dirty="0">
                <a:latin typeface="+mn-lt"/>
              </a:rPr>
              <a:t> po vojne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sk-SK" sz="2400" dirty="0">
              <a:latin typeface="+mn-lt"/>
            </a:endParaRPr>
          </a:p>
        </p:txBody>
      </p:sp>
    </p:spTree>
  </p:cSld>
  <p:clrMapOvr>
    <a:masterClrMapping/>
  </p:clrMapOvr>
  <p:transition spd="slow" advTm="8699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Obdĺžnik 2"/>
          <p:cNvSpPr>
            <a:spLocks noChangeArrowheads="1"/>
          </p:cNvSpPr>
          <p:nvPr/>
        </p:nvSpPr>
        <p:spPr bwMode="auto">
          <a:xfrm>
            <a:off x="2222500" y="6078538"/>
            <a:ext cx="8172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Pôvodný pomník z roku 1947</a:t>
            </a:r>
          </a:p>
        </p:txBody>
      </p:sp>
    </p:spTree>
  </p:cSld>
  <p:clrMapOvr>
    <a:masterClrMapping/>
  </p:clrMapOvr>
  <p:transition spd="slow" advTm="4786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Obdĺžnik 3"/>
          <p:cNvSpPr>
            <a:spLocks noChangeArrowheads="1"/>
          </p:cNvSpPr>
          <p:nvPr/>
        </p:nvSpPr>
        <p:spPr bwMode="auto">
          <a:xfrm>
            <a:off x="2222500" y="6078538"/>
            <a:ext cx="8172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Pomník z roku 1965</a:t>
            </a:r>
          </a:p>
        </p:txBody>
      </p:sp>
    </p:spTree>
  </p:cSld>
  <p:clrMapOvr>
    <a:masterClrMapping/>
  </p:clrMapOvr>
  <p:transition spd="slow" advTm="526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Obdĺžnik 2"/>
          <p:cNvSpPr>
            <a:spLocks noChangeArrowheads="1"/>
          </p:cNvSpPr>
          <p:nvPr/>
        </p:nvSpPr>
        <p:spPr bwMode="auto">
          <a:xfrm>
            <a:off x="1792288" y="3906838"/>
            <a:ext cx="81724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/>
              <a:t>Vrátenie piety z pomníka z roku 1947 </a:t>
            </a:r>
            <a:br>
              <a:rPr lang="sk-SK" altLang="sk-SK" sz="3600" i="1"/>
            </a:br>
            <a:r>
              <a:rPr lang="sk-SK" altLang="sk-SK" sz="3600" i="1"/>
              <a:t>na pôvodné miesto v roku 2016</a:t>
            </a:r>
          </a:p>
        </p:txBody>
      </p:sp>
    </p:spTree>
  </p:cSld>
  <p:clrMapOvr>
    <a:masterClrMapping/>
  </p:clrMapOvr>
  <p:transition spd="slow" advTm="5937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Obdĺžnik 2"/>
          <p:cNvSpPr>
            <a:spLocks noChangeArrowheads="1"/>
          </p:cNvSpPr>
          <p:nvPr/>
        </p:nvSpPr>
        <p:spPr bwMode="auto">
          <a:xfrm>
            <a:off x="2222500" y="6078538"/>
            <a:ext cx="8172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Pamätná izba</a:t>
            </a:r>
          </a:p>
        </p:txBody>
      </p:sp>
    </p:spTree>
  </p:cSld>
  <p:clrMapOvr>
    <a:masterClrMapping/>
  </p:clrMapOvr>
  <p:transition spd="slow" advTm="5157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BlokTextu 1"/>
          <p:cNvSpPr txBox="1">
            <a:spLocks noChangeArrowheads="1"/>
          </p:cNvSpPr>
          <p:nvPr/>
        </p:nvSpPr>
        <p:spPr bwMode="auto">
          <a:xfrm>
            <a:off x="685800" y="309563"/>
            <a:ext cx="11098213" cy="652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2200"/>
              <a:t>1947 – začatá autobusová doprava cez obec </a:t>
            </a:r>
            <a:br>
              <a:rPr lang="sk-SK" altLang="sk-SK" sz="2200"/>
            </a:br>
            <a:r>
              <a:rPr lang="sk-SK" altLang="sk-SK" sz="2200"/>
              <a:t>1959 – odovzdaný kultúrny dom do užívania, výstavba miestneho rozhlasu </a:t>
            </a:r>
            <a:br>
              <a:rPr lang="sk-SK" altLang="sk-SK" sz="2200"/>
            </a:br>
            <a:r>
              <a:rPr lang="sk-SK" altLang="sk-SK" sz="2200"/>
              <a:t>1961 – výstavba vodovodu </a:t>
            </a:r>
            <a:br>
              <a:rPr lang="sk-SK" altLang="sk-SK" sz="2200"/>
            </a:br>
            <a:r>
              <a:rPr lang="sk-SK" altLang="sk-SK" sz="2200"/>
              <a:t>1963 – výstavba futbalového ihriska, výstavba murovanej zvoničky </a:t>
            </a:r>
            <a:br>
              <a:rPr lang="sk-SK" altLang="sk-SK" sz="2200"/>
            </a:br>
            <a:r>
              <a:rPr lang="sk-SK" altLang="sk-SK" sz="2200"/>
              <a:t>1965 – zrušenie lesnej železnice zo Žarnovice do Kľaku </a:t>
            </a:r>
            <a:br>
              <a:rPr lang="sk-SK" altLang="sk-SK" sz="2200"/>
            </a:br>
            <a:r>
              <a:rPr lang="sk-SK" altLang="sk-SK" sz="2200"/>
              <a:t>1966 – zriadená pamätná izba </a:t>
            </a:r>
            <a:br>
              <a:rPr lang="sk-SK" altLang="sk-SK" sz="2200"/>
            </a:br>
            <a:r>
              <a:rPr lang="sk-SK" altLang="sk-SK" sz="2200"/>
              <a:t>1968 – začiatok výstavby verejného osvetlenia </a:t>
            </a:r>
            <a:br>
              <a:rPr lang="sk-SK" altLang="sk-SK" sz="2200"/>
            </a:br>
            <a:r>
              <a:rPr lang="sk-SK" altLang="sk-SK" sz="2200"/>
              <a:t>1975 – výstavba novej budovy MNV a pošty, začiatok činnosti ZPOZ </a:t>
            </a:r>
            <a:br>
              <a:rPr lang="sk-SK" altLang="sk-SK" sz="2200"/>
            </a:br>
            <a:r>
              <a:rPr lang="sk-SK" altLang="sk-SK" sz="2200"/>
              <a:t>1977 – výstavba nového futbalového ihriska</a:t>
            </a:r>
            <a:br>
              <a:rPr lang="sk-SK" altLang="sk-SK" sz="2200"/>
            </a:br>
            <a:r>
              <a:rPr lang="sk-SK" altLang="sk-SK" sz="2200"/>
              <a:t>1978 – výstavba MŠ </a:t>
            </a:r>
            <a:br>
              <a:rPr lang="sk-SK" altLang="sk-SK" sz="2200"/>
            </a:br>
            <a:r>
              <a:rPr lang="sk-SK" altLang="sk-SK" sz="2200"/>
              <a:t>1987 – výstavba domu smútku, prístavba požiarnej zbrojnice – vytvorenie 2 garáží, nadstavba požiarnej zbrojnice – šatne a sociálne zariadenia pre šport </a:t>
            </a:r>
            <a:br>
              <a:rPr lang="sk-SK" altLang="sk-SK" sz="2200"/>
            </a:br>
            <a:r>
              <a:rPr lang="sk-SK" altLang="sk-SK" sz="2200"/>
              <a:t>1993 – začiatok zapájania televízneho kábelového rozvodu v obci </a:t>
            </a:r>
            <a:br>
              <a:rPr lang="sk-SK" altLang="sk-SK" sz="2200"/>
            </a:br>
            <a:r>
              <a:rPr lang="sk-SK" altLang="sk-SK" sz="2200"/>
              <a:t>1996 – postavené asfaltové volejbalové ihrisko </a:t>
            </a:r>
            <a:br>
              <a:rPr lang="sk-SK" altLang="sk-SK" sz="2200"/>
            </a:br>
            <a:r>
              <a:rPr lang="sk-SK" altLang="sk-SK" sz="2200"/>
              <a:t>1998 – kolaudácia novopostaveného hostinca a obchodu v hornej časti obce, obec sa stala vlastníkom rekreačného zariadenia </a:t>
            </a:r>
            <a:br>
              <a:rPr lang="sk-SK" altLang="sk-SK" sz="2200"/>
            </a:br>
            <a:r>
              <a:rPr lang="sk-SK" altLang="sk-SK" sz="2200"/>
              <a:t>2001 – vybudovanie bezdrôtového obecného rozhlasu, postavený rímsko – katolícky kostol, začiatok rekonštrukcie verejného vodovodu </a:t>
            </a:r>
            <a:br>
              <a:rPr lang="sk-SK" altLang="sk-SK" sz="2200"/>
            </a:br>
            <a:r>
              <a:rPr lang="sk-SK" altLang="sk-SK" sz="2200"/>
              <a:t>2004 – ukončenie plynofikácie obce</a:t>
            </a:r>
          </a:p>
        </p:txBody>
      </p:sp>
    </p:spTree>
  </p:cSld>
  <p:clrMapOvr>
    <a:masterClrMapping/>
  </p:clrMapOvr>
  <p:transition spd="slow" advTm="10523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0"/>
            <a:ext cx="10340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Obdĺžnik 2"/>
          <p:cNvSpPr>
            <a:spLocks noChangeArrowheads="1"/>
          </p:cNvSpPr>
          <p:nvPr/>
        </p:nvSpPr>
        <p:spPr bwMode="auto">
          <a:xfrm>
            <a:off x="1219200" y="404813"/>
            <a:ext cx="5635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Obnova Ostrého Grúňa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začala krátko po vojne</a:t>
            </a:r>
          </a:p>
        </p:txBody>
      </p:sp>
    </p:spTree>
  </p:cSld>
  <p:clrMapOvr>
    <a:masterClrMapping/>
  </p:clrMapOvr>
  <p:transition spd="slow" advTm="4643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0"/>
            <a:ext cx="10207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Obdĺžnik 2"/>
          <p:cNvSpPr>
            <a:spLocks noChangeArrowheads="1"/>
          </p:cNvSpPr>
          <p:nvPr/>
        </p:nvSpPr>
        <p:spPr bwMode="auto">
          <a:xfrm>
            <a:off x="2222500" y="6078538"/>
            <a:ext cx="8172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Doprava v roku 1947</a:t>
            </a:r>
          </a:p>
        </p:txBody>
      </p:sp>
    </p:spTree>
  </p:cSld>
  <p:clrMapOvr>
    <a:masterClrMapping/>
  </p:clrMapOvr>
  <p:transition spd="slow" advTm="5137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25" y="6350"/>
            <a:ext cx="10074275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Obdĺžnik 2"/>
          <p:cNvSpPr>
            <a:spLocks noChangeArrowheads="1"/>
          </p:cNvSpPr>
          <p:nvPr/>
        </p:nvSpPr>
        <p:spPr bwMode="auto">
          <a:xfrm>
            <a:off x="2222500" y="6078538"/>
            <a:ext cx="81724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Foto žiakov pred obnovenou školou</a:t>
            </a:r>
          </a:p>
        </p:txBody>
      </p:sp>
    </p:spTree>
  </p:cSld>
  <p:clrMapOvr>
    <a:masterClrMapping/>
  </p:clrMapOvr>
  <p:transition spd="slow" advTm="5254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0"/>
            <a:ext cx="1090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Obdĺžnik 2"/>
          <p:cNvSpPr>
            <a:spLocks noChangeArrowheads="1"/>
          </p:cNvSpPr>
          <p:nvPr/>
        </p:nvSpPr>
        <p:spPr bwMode="auto">
          <a:xfrm>
            <a:off x="2606675" y="5657850"/>
            <a:ext cx="77073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Zachránený František Debnár vypovedá na procese s J. Tisom</a:t>
            </a:r>
          </a:p>
        </p:txBody>
      </p:sp>
    </p:spTree>
  </p:cSld>
  <p:clrMapOvr>
    <a:masterClrMapping/>
  </p:clrMapOvr>
  <p:transition spd="slow" advTm="5664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0"/>
            <a:ext cx="10682288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Obdĺžnik 2"/>
          <p:cNvSpPr>
            <a:spLocks noChangeArrowheads="1"/>
          </p:cNvSpPr>
          <p:nvPr/>
        </p:nvSpPr>
        <p:spPr bwMode="auto">
          <a:xfrm>
            <a:off x="2571750" y="6069013"/>
            <a:ext cx="7708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Otvorenie Kultúrneho domu v roku 1959</a:t>
            </a:r>
          </a:p>
        </p:txBody>
      </p:sp>
    </p:spTree>
  </p:cSld>
  <p:clrMapOvr>
    <a:masterClrMapping/>
  </p:clrMapOvr>
  <p:transition spd="slow" advTm="6201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0"/>
            <a:ext cx="5616575" cy="682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Obdĺžnik 2"/>
          <p:cNvSpPr>
            <a:spLocks noChangeArrowheads="1"/>
          </p:cNvSpPr>
          <p:nvPr/>
        </p:nvSpPr>
        <p:spPr bwMode="auto">
          <a:xfrm>
            <a:off x="136479" y="2651125"/>
            <a:ext cx="6127844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 dirty="0"/>
              <a:t>Anna </a:t>
            </a:r>
            <a:r>
              <a:rPr lang="sk-SK" altLang="sk-SK" sz="3600" i="1" dirty="0" smtClean="0"/>
              <a:t>Nováková </a:t>
            </a:r>
            <a:r>
              <a:rPr lang="sk-SK" altLang="sk-SK" i="1" dirty="0" smtClean="0"/>
              <a:t>(rod. </a:t>
            </a:r>
            <a:r>
              <a:rPr lang="sk-SK" altLang="sk-SK" i="1" dirty="0" err="1" smtClean="0"/>
              <a:t>Štefančová</a:t>
            </a:r>
            <a:r>
              <a:rPr lang="sk-SK" altLang="sk-SK" i="1" dirty="0" smtClean="0"/>
              <a:t>)</a:t>
            </a:r>
            <a:r>
              <a:rPr lang="sk-SK" altLang="sk-SK" sz="3600" i="1" dirty="0" smtClean="0"/>
              <a:t>.</a:t>
            </a:r>
            <a:endParaRPr lang="sk-SK" altLang="sk-SK" sz="3600" i="1" dirty="0"/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 dirty="0" smtClean="0"/>
              <a:t>bola posledná </a:t>
            </a:r>
            <a:r>
              <a:rPr lang="sk-SK" altLang="sk-SK" sz="3600" i="1" dirty="0"/>
              <a:t>žijúca priama účastníčka masakry Krvavej </a:t>
            </a:r>
            <a:r>
              <a:rPr lang="sk-SK" altLang="sk-SK" sz="3600" i="1" dirty="0" smtClean="0"/>
              <a:t>nedele.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sk-SK" altLang="sk-SK" i="1" dirty="0" smtClean="0"/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i="1" dirty="0" smtClean="0"/>
              <a:t>Navždy nás opustila 27. 10. 2017.</a:t>
            </a:r>
            <a:endParaRPr lang="sk-SK" altLang="sk-SK" sz="3600" i="1" dirty="0"/>
          </a:p>
        </p:txBody>
      </p:sp>
    </p:spTree>
  </p:cSld>
  <p:clrMapOvr>
    <a:masterClrMapping/>
  </p:clrMapOvr>
  <p:transition spd="slow" advTm="5637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8" y="0"/>
            <a:ext cx="10288587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Obdĺžnik 2"/>
          <p:cNvSpPr>
            <a:spLocks noChangeArrowheads="1"/>
          </p:cNvSpPr>
          <p:nvPr/>
        </p:nvSpPr>
        <p:spPr bwMode="auto">
          <a:xfrm>
            <a:off x="2571750" y="6069013"/>
            <a:ext cx="7708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Dom smútku a nový cintorín</a:t>
            </a:r>
          </a:p>
        </p:txBody>
      </p:sp>
    </p:spTree>
  </p:cSld>
  <p:clrMapOvr>
    <a:masterClrMapping/>
  </p:clrMapOvr>
  <p:transition spd="slow" advTm="5034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0"/>
            <a:ext cx="11052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7" name="Obdĺžnik 2"/>
          <p:cNvSpPr>
            <a:spLocks noChangeArrowheads="1"/>
          </p:cNvSpPr>
          <p:nvPr/>
        </p:nvSpPr>
        <p:spPr bwMode="auto">
          <a:xfrm>
            <a:off x="2571750" y="6069013"/>
            <a:ext cx="7708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Rekreačné zariadenie obce Dopravárik</a:t>
            </a:r>
          </a:p>
        </p:txBody>
      </p:sp>
    </p:spTree>
  </p:cSld>
  <p:clrMapOvr>
    <a:masterClrMapping/>
  </p:clrMapOvr>
  <p:transition spd="slow" advTm="5171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Obdĺžnik 2"/>
          <p:cNvSpPr>
            <a:spLocks noChangeArrowheads="1"/>
          </p:cNvSpPr>
          <p:nvPr/>
        </p:nvSpPr>
        <p:spPr bwMode="auto">
          <a:xfrm>
            <a:off x="2571750" y="6069013"/>
            <a:ext cx="7708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Budova Obecného úradu</a:t>
            </a:r>
          </a:p>
        </p:txBody>
      </p:sp>
    </p:spTree>
  </p:cSld>
  <p:clrMapOvr>
    <a:masterClrMapping/>
  </p:clrMapOvr>
  <p:transition spd="slow" advTm="4835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0"/>
            <a:ext cx="10287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Obdĺžnik 4"/>
          <p:cNvSpPr>
            <a:spLocks noChangeArrowheads="1"/>
          </p:cNvSpPr>
          <p:nvPr/>
        </p:nvSpPr>
        <p:spPr bwMode="auto">
          <a:xfrm>
            <a:off x="2571750" y="6069013"/>
            <a:ext cx="7708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Kostol Povýšenia sv. Kríža</a:t>
            </a:r>
          </a:p>
        </p:txBody>
      </p:sp>
    </p:spTree>
  </p:cSld>
  <p:clrMapOvr>
    <a:masterClrMapping/>
  </p:clrMapOvr>
  <p:transition spd="slow" advTm="5886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25" y="-3175"/>
            <a:ext cx="1029017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Obdĺžnik 2"/>
          <p:cNvSpPr>
            <a:spLocks noChangeArrowheads="1"/>
          </p:cNvSpPr>
          <p:nvPr/>
        </p:nvSpPr>
        <p:spPr bwMode="auto">
          <a:xfrm>
            <a:off x="2571750" y="6069013"/>
            <a:ext cx="77089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>
                <a:solidFill>
                  <a:schemeClr val="bg1"/>
                </a:solidFill>
              </a:rPr>
              <a:t>Lyžiarsky areál Ski-Blanc</a:t>
            </a:r>
          </a:p>
        </p:txBody>
      </p:sp>
    </p:spTree>
  </p:cSld>
  <p:clrMapOvr>
    <a:masterClrMapping/>
  </p:clrMapOvr>
  <p:transition spd="slow" advTm="6268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620713"/>
            <a:ext cx="2214563" cy="246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238" y="4316413"/>
            <a:ext cx="3852862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BlokTextu 3"/>
          <p:cNvSpPr txBox="1">
            <a:spLocks noChangeArrowheads="1"/>
          </p:cNvSpPr>
          <p:nvPr/>
        </p:nvSpPr>
        <p:spPr bwMode="auto">
          <a:xfrm>
            <a:off x="3254375" y="34925"/>
            <a:ext cx="49260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200" b="1"/>
              <a:t>OSTRÝ GRÚŇ</a:t>
            </a:r>
          </a:p>
        </p:txBody>
      </p:sp>
      <p:sp>
        <p:nvSpPr>
          <p:cNvPr id="51205" name="BlokTextu 4"/>
          <p:cNvSpPr txBox="1">
            <a:spLocks noChangeArrowheads="1"/>
          </p:cNvSpPr>
          <p:nvPr/>
        </p:nvSpPr>
        <p:spPr bwMode="auto">
          <a:xfrm>
            <a:off x="3360738" y="3236913"/>
            <a:ext cx="44910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2400" i="1"/>
              <a:t>partnerské obce:</a:t>
            </a:r>
          </a:p>
        </p:txBody>
      </p:sp>
      <p:sp>
        <p:nvSpPr>
          <p:cNvPr id="51206" name="BlokTextu 5"/>
          <p:cNvSpPr txBox="1">
            <a:spLocks noChangeArrowheads="1"/>
          </p:cNvSpPr>
          <p:nvPr/>
        </p:nvSpPr>
        <p:spPr bwMode="auto">
          <a:xfrm>
            <a:off x="6824663" y="5622925"/>
            <a:ext cx="412591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4800"/>
              <a:t>KANDANOS</a:t>
            </a:r>
            <a:r>
              <a:rPr lang="sk-SK" altLang="sk-SK" sz="1800"/>
              <a:t>, </a:t>
            </a:r>
            <a:r>
              <a:rPr lang="sk-SK" altLang="sk-SK" sz="2400" i="1"/>
              <a:t>Grécko</a:t>
            </a:r>
          </a:p>
        </p:txBody>
      </p:sp>
      <p:pic>
        <p:nvPicPr>
          <p:cNvPr id="51207" name="Picture 2" descr="https://upload.wikimedia.org/wikipedia/commons/thumb/5/5c/Flag_of_Greece.svg/220px-Flag_of_Greece.sv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775" y="4462463"/>
            <a:ext cx="1589088" cy="106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82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BlokTextu 1"/>
          <p:cNvSpPr txBox="1">
            <a:spLocks noChangeArrowheads="1"/>
          </p:cNvSpPr>
          <p:nvPr/>
        </p:nvSpPr>
        <p:spPr bwMode="auto">
          <a:xfrm>
            <a:off x="3565525" y="2674938"/>
            <a:ext cx="51212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 dirty="0"/>
              <a:t>© </a:t>
            </a:r>
            <a:r>
              <a:rPr lang="sk-SK" altLang="sk-SK" sz="3600" i="1" dirty="0" smtClean="0"/>
              <a:t>Miroslav </a:t>
            </a:r>
            <a:r>
              <a:rPr lang="sk-SK" altLang="sk-SK" sz="3600" i="1" dirty="0" err="1" smtClean="0"/>
              <a:t>Seget</a:t>
            </a:r>
            <a:endParaRPr lang="sk-SK" altLang="sk-SK" sz="3600" i="1" dirty="0"/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sk-SK" altLang="sk-SK" sz="3600" i="1" dirty="0" smtClean="0"/>
              <a:t>2021</a:t>
            </a:r>
            <a:endParaRPr lang="sk-SK" altLang="sk-SK" sz="3600" i="1" dirty="0"/>
          </a:p>
        </p:txBody>
      </p:sp>
    </p:spTree>
  </p:cSld>
  <p:clrMapOvr>
    <a:masterClrMapping/>
  </p:clrMapOvr>
  <p:transition spd="slow" advTm="572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</TotalTime>
  <Words>757</Words>
  <Application>Microsoft Office PowerPoint</Application>
  <PresentationFormat>Vlastná</PresentationFormat>
  <Paragraphs>223</Paragraphs>
  <Slides>50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50</vt:i4>
      </vt:variant>
    </vt:vector>
  </HeadingPairs>
  <TitlesOfParts>
    <vt:vector size="51" baseType="lpstr">
      <vt:lpstr>Motív balíka Office</vt:lpstr>
      <vt:lpstr>Prezentácia programu PowerPoint</vt:lpstr>
      <vt:lpstr>OSTRÝ GRÚŇ</vt:lpstr>
      <vt:lpstr>Stredné Slovensko - Banskobystrický VÚC – okres Žarnovica – Kľakovská dolina – Pohorie Vtáčnik - Ostrý Grúň </vt:lpstr>
      <vt:lpstr>ŽIVOT pred Krvavou nedeľou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OSTRÝ GRÚŇ</dc:title>
  <dc:creator>Ostrý Grúň</dc:creator>
  <cp:lastModifiedBy>Vlado</cp:lastModifiedBy>
  <cp:revision>52</cp:revision>
  <dcterms:created xsi:type="dcterms:W3CDTF">2016-05-04T19:26:04Z</dcterms:created>
  <dcterms:modified xsi:type="dcterms:W3CDTF">2021-01-21T12:33:12Z</dcterms:modified>
</cp:coreProperties>
</file>